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89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 varScale="1">
        <p:scale>
          <a:sx n="85" d="100"/>
          <a:sy n="85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181A4-BF13-EF49-B12B-F6C5DA9D6183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0D2F4-4195-0F4E-8E82-4B3E44D7AD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52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0D2F4-4195-0F4E-8E82-4B3E44D7AD6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9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BD45E-F6F2-764E-9860-DB9BD009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DC7B17-EB92-114D-A06E-3BEAA163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B7500-441B-F94F-A03E-0382B54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6D84A2-5DAB-A14B-A7ED-25F19EC4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30793-C8A0-4C4B-8AA1-49296690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04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4B0FE-FBD9-F648-80D4-3812B5EA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5128AE-DC16-F944-BE7A-A9C727B2A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41AEB-2DE7-1C42-937A-5AF2CE39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CFD096-9F90-BC40-966C-FAD09F9F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15F28-8935-7E4E-87C6-60C6468C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4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E0142D-34EB-6641-ADD4-482C37E1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AA7549-3034-EE4F-A453-4793C49E8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F3D56-1C8B-6F4A-8BEC-91A2A158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23BB5F-4C46-8349-B74E-80DC5DCE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3A26A-923F-2640-919B-8521827C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47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291AC-5B12-8D42-A8A1-CDA20E8F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C278A-4DAF-A046-B175-7B2E4699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776367-98F4-1C42-A60C-CAC6762F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6F5EE-1753-6C41-B567-C121A81E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1FD4F-BACB-9E4B-9C20-A8A11BC3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4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9D369-D68B-0140-A2CA-F43F7589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A23EF6-C5BF-CB4F-8607-B134B4EDE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FC93DE-3B49-7B4D-AF5C-E7AA4F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D2933-A35D-3741-88F4-09A63548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44EB89-3F61-794E-BB48-0354FE31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8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07007-0C01-B545-9855-154ACBA5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BC8B69-1791-B343-9E7B-15E2DC72D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D01B6F-5E65-B64B-BA32-B69E14A48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A270B0-A2B6-524C-8FDF-2478F4C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EF6D43-5D58-CE49-A546-3FC24F56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7B8494-C03C-394A-B1E1-1F56D6E4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4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2225-4D42-9349-9DD1-4DB7556B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3532C-D59D-3A4A-8E86-2F6C21AE8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ECB5A4-0AB9-3C40-A047-FF4B7B0FD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9B46B8-F8EC-5D48-98C2-B72A788C9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5C12E-14CD-5541-BBF6-9D006B004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7BA83B-7519-F549-AFEF-5DE5EADE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C2E718-5596-0742-88C2-890E7677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C3B49-D167-DB4A-9154-001E92A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1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A7F8C-CA40-2D47-A0B8-25468EF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B7B5F1-5CBF-5741-95FF-6D90E97A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93CEA-09E1-ED4B-8CC9-87310BF9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2727F2-20D5-5440-AD97-354FE163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3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41D3A1-CE1B-934E-AD06-639C8A04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6E8F58-71B8-3B42-BF88-F336551F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FB0C35-8ACF-7348-9B53-4B70ED7D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17A15-960E-8541-A868-7C643152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DC95F-4F81-DB4F-82A0-251CD1E0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20C68-0EE3-8D4D-BDBD-B4165D0F8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A976E1-ABF8-A142-9CE2-4272F03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9BA827-9D69-A747-A523-81204624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3030F4-87A2-734E-82CA-3A2EC3A5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5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E43B1-6856-DE44-ABD3-EE87555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579D35-4E15-3E4D-855F-23DDB0E62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C49A00-9E98-AC4F-A872-599620F77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34DDA-EA67-1F41-855E-AEB177AC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46E938-4C2D-2047-B068-85C48110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CD140-B74A-C540-868B-EA53CFF0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1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7AF44-2899-6C4A-B389-9035E2C5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270BE7-EAF7-0140-B284-127CFE6B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16E82B-230F-C641-807D-856297B74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2B5A-243F-174B-A99A-349106CAC16B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DA418-0F21-1C46-8AE2-3E5B6575C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A617C-8FF0-694F-AAEA-276D0D66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3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9DA02-F80E-D046-B57E-E85D1ECED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Глубокое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786929-8CC1-2A42-BAAD-1EF7E529F9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Введение. </a:t>
            </a:r>
            <a:r>
              <a:rPr lang="ru-RU" dirty="0" err="1"/>
              <a:t>Дратути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E93003-8361-2545-8508-FCE0D4E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9E00FA-6A75-EF43-B3A4-30ECB33A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3581400"/>
            <a:ext cx="6083300" cy="3276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4BBAD2-B3E8-FE46-9E19-58BD845C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(optical character recognition)</a:t>
            </a:r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A9F84291-FECC-9D46-AD3B-4C9E21BF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Задача: распознавание печатного слога. </a:t>
            </a:r>
          </a:p>
          <a:p>
            <a:pPr marL="0" indent="0">
              <a:buNone/>
            </a:pPr>
            <a:r>
              <a:rPr lang="ru-RU" dirty="0"/>
              <a:t>Раньше считали, что это — задача </a:t>
            </a:r>
            <a:r>
              <a:rPr lang="en-US" dirty="0"/>
              <a:t>AI.</a:t>
            </a:r>
            <a:endParaRPr lang="ru-RU" dirty="0"/>
          </a:p>
        </p:txBody>
      </p:sp>
      <p:pic>
        <p:nvPicPr>
          <p:cNvPr id="11" name="Рисунок 10" descr="Изображение выглядит как текст, электроник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D0366F06-F1EA-054C-9AA3-24CC3BF1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75" y="3144032"/>
            <a:ext cx="6431449" cy="35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ru-RU" dirty="0"/>
              <a:t>актуальность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0464F1-F558-B349-90BC-A301D49AF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964" y="1690688"/>
            <a:ext cx="7986072" cy="4985591"/>
          </a:xfrm>
        </p:spPr>
      </p:pic>
    </p:spTree>
    <p:extLst>
      <p:ext uri="{BB962C8B-B14F-4D97-AF65-F5344CB8AC3E}">
        <p14:creationId xmlns:p14="http://schemas.microsoft.com/office/powerpoint/2010/main" val="353828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Cat/dog model task</a:t>
            </a:r>
            <a:endParaRPr lang="ru-RU" dirty="0"/>
          </a:p>
        </p:txBody>
      </p:sp>
      <p:pic>
        <p:nvPicPr>
          <p:cNvPr id="7" name="Объект 6" descr="Изображение выглядит как текст, кот&#10;&#10;Автоматически созданное описание">
            <a:extLst>
              <a:ext uri="{FF2B5EF4-FFF2-40B4-BE49-F238E27FC236}">
                <a16:creationId xmlns:a16="http://schemas.microsoft.com/office/drawing/2014/main" id="{BC9D0EE4-B5E7-D84E-8372-D364B4179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6304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Cat/dog model task difficulties</a:t>
            </a:r>
            <a:endParaRPr lang="ru-RU" dirty="0"/>
          </a:p>
        </p:txBody>
      </p:sp>
      <p:pic>
        <p:nvPicPr>
          <p:cNvPr id="6" name="Объект 5" descr="Изображение выглядит как кот, внутренний, черный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AFEAFF64-5980-5142-BEC8-304300E8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20648" cy="1325563"/>
          </a:xfrm>
        </p:spPr>
      </p:pic>
      <p:pic>
        <p:nvPicPr>
          <p:cNvPr id="9" name="Рисунок 8" descr="Изображение выглядит как собака, смотрит, млекопитающее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CB6DF30C-2100-0547-9682-3D812EE8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88" y="1690688"/>
            <a:ext cx="1795968" cy="207805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внутренний, кровать, белый, материя&#10;&#10;Автоматически созданное описание">
            <a:extLst>
              <a:ext uri="{FF2B5EF4-FFF2-40B4-BE49-F238E27FC236}">
                <a16:creationId xmlns:a16="http://schemas.microsoft.com/office/drawing/2014/main" id="{7C4F96FC-2D57-AD4A-86F9-A0B17EA6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73" y="1622864"/>
            <a:ext cx="3172772" cy="217985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лекопитающее, собака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EAD88062-032D-AA41-A368-B82874E7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26" y="4133580"/>
            <a:ext cx="3172772" cy="248248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кот, собака, сиди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D21702F-3B67-CE41-8C93-24D196E94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82" y="3881805"/>
            <a:ext cx="6688899" cy="29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ради </a:t>
            </a:r>
            <a:r>
              <a:rPr lang="ru-RU" dirty="0" err="1"/>
              <a:t>фана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631C22-B350-914E-B754-6D85D4E9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Распознавание брака на деталях</a:t>
            </a:r>
          </a:p>
          <a:p>
            <a:r>
              <a:rPr lang="ru-RU" dirty="0"/>
              <a:t>Распознавание появления конкретного человека</a:t>
            </a:r>
          </a:p>
          <a:p>
            <a:r>
              <a:rPr lang="ru-RU" dirty="0"/>
              <a:t>Много чего еще</a:t>
            </a:r>
          </a:p>
          <a:p>
            <a:endParaRPr lang="ru-RU" dirty="0"/>
          </a:p>
          <a:p>
            <a:r>
              <a:rPr lang="ru-RU" dirty="0"/>
              <a:t>Оказывается, отделить кошечек от собак — очень сложно</a:t>
            </a:r>
          </a:p>
        </p:txBody>
      </p:sp>
    </p:spTree>
    <p:extLst>
      <p:ext uri="{BB962C8B-B14F-4D97-AF65-F5344CB8AC3E}">
        <p14:creationId xmlns:p14="http://schemas.microsoft.com/office/powerpoint/2010/main" val="268860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631C22-B350-914E-B754-6D85D4E9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Распознавание речи (уже говорили)</a:t>
            </a:r>
            <a:r>
              <a:rPr lang="en-US" dirty="0"/>
              <a:t> + Alice 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18FF7-8C99-A94D-85B8-F6162E68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43" y="2567692"/>
            <a:ext cx="6508314" cy="37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7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3A4A-E538-CE41-9FF8-983C0E9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631C22-B350-914E-B754-6D85D4E9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NLP, </a:t>
            </a:r>
            <a:r>
              <a:rPr lang="ru-RU" dirty="0"/>
              <a:t>в частности, машинный перевод</a:t>
            </a:r>
          </a:p>
          <a:p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0536D4-A29C-E34A-B522-37D6C2B5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8" y="2346444"/>
            <a:ext cx="10935222" cy="42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F373-8F95-8240-8865-D18835A0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56A28-3FE7-8945-97DC-DD03589D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Оказывается, что в НС все неплохо: можно с одними и теми же архитектурами «прыгать» между задачами, и, тем самым, быть универсальным «решателем»</a:t>
            </a:r>
          </a:p>
          <a:p>
            <a:endParaRPr lang="ru-RU" dirty="0"/>
          </a:p>
          <a:p>
            <a:pPr marL="0" indent="0" algn="ctr">
              <a:buNone/>
            </a:pPr>
            <a:r>
              <a:rPr lang="ru-RU" dirty="0"/>
              <a:t>Но чем же отличается </a:t>
            </a:r>
            <a:r>
              <a:rPr lang="en-US" dirty="0"/>
              <a:t>DL </a:t>
            </a:r>
            <a:r>
              <a:rPr lang="ru-RU" dirty="0"/>
              <a:t>от классического </a:t>
            </a:r>
            <a:r>
              <a:rPr lang="en-US" dirty="0"/>
              <a:t>ML?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48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Известная картинка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68D8874-7799-4044-B329-B942BEEF0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0" y="1891104"/>
            <a:ext cx="7023100" cy="3708400"/>
          </a:xfrm>
        </p:spPr>
      </p:pic>
      <p:pic>
        <p:nvPicPr>
          <p:cNvPr id="7" name="Рисунок 6" descr="Изображение выглядит как текст, внутренний, пол&#10;&#10;Автоматически созданное описание">
            <a:extLst>
              <a:ext uri="{FF2B5EF4-FFF2-40B4-BE49-F238E27FC236}">
                <a16:creationId xmlns:a16="http://schemas.microsoft.com/office/drawing/2014/main" id="{014E22C7-7BB6-3947-AA6E-6C3F81D4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5" y="3827211"/>
            <a:ext cx="1745076" cy="260340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внутренний, стол, обед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68991A02-76BA-4F4C-9AE6-42266262E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6" y="2066401"/>
            <a:ext cx="1683504" cy="275587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1B316B-CB2D-4C4E-B7D4-085DD0B7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932" y="2064768"/>
            <a:ext cx="1975383" cy="27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</a:t>
            </a:r>
            <a:r>
              <a:rPr lang="en-US" dirty="0"/>
              <a:t> </a:t>
            </a:r>
            <a:r>
              <a:rPr lang="ru-RU" dirty="0"/>
              <a:t>данных в </a:t>
            </a:r>
            <a:r>
              <a:rPr lang="en-US" dirty="0"/>
              <a:t>ML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CCA08B-00D4-3A49-AA7B-618692FA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5669"/>
          </a:xfrm>
        </p:spPr>
        <p:txBody>
          <a:bodyPr/>
          <a:lstStyle/>
          <a:p>
            <a:r>
              <a:rPr lang="en-US" dirty="0"/>
              <a:t>Supervised</a:t>
            </a:r>
            <a:r>
              <a:rPr lang="ru-RU" dirty="0"/>
              <a:t> </a:t>
            </a:r>
            <a:r>
              <a:rPr lang="en-US" dirty="0"/>
              <a:t>ML: </a:t>
            </a:r>
            <a:r>
              <a:rPr lang="ru-RU" dirty="0"/>
              <a:t>имеем какой-то набор данных</a:t>
            </a:r>
          </a:p>
          <a:p>
            <a:pPr lvl="1"/>
            <a:r>
              <a:rPr lang="ru-RU" dirty="0"/>
              <a:t>выделили как-то </a:t>
            </a:r>
            <a:r>
              <a:rPr lang="ru-RU" dirty="0" err="1"/>
              <a:t>фичи</a:t>
            </a:r>
            <a:r>
              <a:rPr lang="ru-RU" dirty="0"/>
              <a:t> </a:t>
            </a:r>
            <a:r>
              <a:rPr lang="en-US" dirty="0"/>
              <a:t>(features)</a:t>
            </a:r>
            <a:r>
              <a:rPr lang="ru-RU" dirty="0"/>
              <a:t>, </a:t>
            </a:r>
            <a:r>
              <a:rPr lang="ru-RU" dirty="0" err="1"/>
              <a:t>лэйблы</a:t>
            </a:r>
            <a:r>
              <a:rPr lang="en-US" dirty="0"/>
              <a:t> (labels)</a:t>
            </a:r>
          </a:p>
          <a:p>
            <a:pPr lvl="1"/>
            <a:r>
              <a:rPr lang="ru-RU" dirty="0"/>
              <a:t>выбрали какой-то алгоритм </a:t>
            </a:r>
            <a:r>
              <a:rPr lang="en-US" dirty="0"/>
              <a:t>(logistic regression, SVM, DT, …)</a:t>
            </a:r>
          </a:p>
          <a:p>
            <a:pPr lvl="1"/>
            <a:r>
              <a:rPr lang="ru-RU" dirty="0"/>
              <a:t>скормили данные алгоритму, нашли веса (параметры)</a:t>
            </a:r>
          </a:p>
          <a:p>
            <a:pPr lvl="1"/>
            <a:r>
              <a:rPr lang="ru-RU" dirty="0"/>
              <a:t>вперед, к предсказаниям!</a:t>
            </a:r>
          </a:p>
          <a:p>
            <a:pPr lvl="1"/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493DE5-E226-F54F-9126-8667FDFD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06" y="4001294"/>
            <a:ext cx="4853749" cy="2707784"/>
          </a:xfrm>
          <a:prstGeom prst="rect">
            <a:avLst/>
          </a:prstGeom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42B6FBD8-FA3C-4A49-B3F5-663B20C6604B}"/>
              </a:ext>
            </a:extLst>
          </p:cNvPr>
          <p:cNvSpPr txBox="1">
            <a:spLocks/>
          </p:cNvSpPr>
          <p:nvPr/>
        </p:nvSpPr>
        <p:spPr>
          <a:xfrm>
            <a:off x="7402881" y="4136231"/>
            <a:ext cx="5531285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MNIST (32x32)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Что будет </a:t>
            </a:r>
            <a:r>
              <a:rPr lang="ru-RU" dirty="0" err="1"/>
              <a:t>фичами</a:t>
            </a:r>
            <a:r>
              <a:rPr lang="ru-RU" dirty="0"/>
              <a:t>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186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о курсе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A9F822-0383-5947-8524-B3EF98F7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6-8 лекций</a:t>
            </a:r>
          </a:p>
          <a:p>
            <a:r>
              <a:rPr lang="ru-RU" dirty="0"/>
              <a:t>4-5 лабораторных работ</a:t>
            </a:r>
          </a:p>
          <a:p>
            <a:r>
              <a:rPr lang="ru-RU"/>
              <a:t>Вторники, пятницы, </a:t>
            </a:r>
            <a:r>
              <a:rPr lang="ru-RU" dirty="0"/>
              <a:t>18:40 — лекция с обзорами ноутбуков и проч.</a:t>
            </a:r>
          </a:p>
          <a:p>
            <a:r>
              <a:rPr lang="ru-RU" dirty="0"/>
              <a:t>по времени: не больше двух астрономических часов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Структура (примерно, ОЧЕНЬ примерно):</a:t>
            </a:r>
          </a:p>
          <a:p>
            <a:r>
              <a:rPr lang="ru-RU" dirty="0"/>
              <a:t>Введение</a:t>
            </a:r>
            <a:r>
              <a:rPr lang="en-US" dirty="0"/>
              <a:t>. </a:t>
            </a:r>
            <a:r>
              <a:rPr lang="ru-RU" dirty="0"/>
              <a:t>Элементы ТВ</a:t>
            </a:r>
          </a:p>
          <a:p>
            <a:r>
              <a:rPr lang="ru-RU" dirty="0"/>
              <a:t>Многослойные нейронные сети, функции активации, </a:t>
            </a:r>
            <a:r>
              <a:rPr lang="ru-RU" dirty="0" err="1"/>
              <a:t>бэкпроп</a:t>
            </a:r>
            <a:endParaRPr lang="ru-RU" dirty="0"/>
          </a:p>
          <a:p>
            <a:r>
              <a:rPr lang="ru-RU" dirty="0"/>
              <a:t>Инструменты обучения НС: </a:t>
            </a:r>
            <a:r>
              <a:rPr lang="en-US" dirty="0"/>
              <a:t>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Autograd</a:t>
            </a:r>
            <a:r>
              <a:rPr lang="en-US" dirty="0"/>
              <a:t>, Over-Underfitting, </a:t>
            </a:r>
            <a:r>
              <a:rPr lang="en-US" dirty="0" err="1"/>
              <a:t>Hyperparams</a:t>
            </a:r>
            <a:r>
              <a:rPr lang="en-US" dirty="0"/>
              <a:t> initialization, Optimizers, </a:t>
            </a:r>
            <a:r>
              <a:rPr lang="en-US" dirty="0" err="1"/>
              <a:t>etc</a:t>
            </a:r>
            <a:endParaRPr lang="en-US" dirty="0"/>
          </a:p>
          <a:p>
            <a:r>
              <a:rPr lang="ru-RU" dirty="0"/>
              <a:t>Архитектуры НС: </a:t>
            </a:r>
            <a:r>
              <a:rPr lang="ru-RU" dirty="0" err="1"/>
              <a:t>сверточные</a:t>
            </a:r>
            <a:r>
              <a:rPr lang="ru-RU" dirty="0"/>
              <a:t> НС (</a:t>
            </a:r>
            <a:r>
              <a:rPr lang="en-US" dirty="0"/>
              <a:t>CNN)</a:t>
            </a:r>
            <a:endParaRPr lang="ru-RU" dirty="0"/>
          </a:p>
          <a:p>
            <a:r>
              <a:rPr lang="ru-RU" dirty="0"/>
              <a:t>Архитектуры НС: рекуррентные НС </a:t>
            </a:r>
            <a:r>
              <a:rPr lang="en-US" dirty="0"/>
              <a:t>(RNN)</a:t>
            </a:r>
          </a:p>
          <a:p>
            <a:r>
              <a:rPr lang="ru-RU" dirty="0"/>
              <a:t>Глубокое обучение с подкреплением</a:t>
            </a:r>
          </a:p>
          <a:p>
            <a:r>
              <a:rPr lang="ru-RU" dirty="0"/>
              <a:t>Что-то еще..? </a:t>
            </a:r>
            <a:r>
              <a:rPr lang="ru-RU" dirty="0" err="1"/>
              <a:t>Автокодировщики</a:t>
            </a:r>
            <a:r>
              <a:rPr lang="ru-RU" dirty="0"/>
              <a:t>, </a:t>
            </a:r>
            <a:r>
              <a:rPr lang="en-US" dirty="0"/>
              <a:t>GAN</a:t>
            </a:r>
            <a:r>
              <a:rPr lang="ru-RU" dirty="0"/>
              <a:t>ы, </a:t>
            </a:r>
            <a:r>
              <a:rPr lang="ru-RU" dirty="0" err="1"/>
              <a:t>нейробайесовские</a:t>
            </a:r>
            <a:r>
              <a:rPr lang="ru-RU" dirty="0"/>
              <a:t> методы, сети с вниманием…?</a:t>
            </a:r>
          </a:p>
          <a:p>
            <a:endParaRPr lang="ru-RU" dirty="0"/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1463C8-6B8B-0E48-94F8-4CFA19F3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09" y="1272555"/>
            <a:ext cx="3377604" cy="27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CCA08B-00D4-3A49-AA7B-618692FA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566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Например:</a:t>
            </a:r>
          </a:p>
          <a:p>
            <a:r>
              <a:rPr lang="ru-RU" dirty="0"/>
              <a:t>интенсивность (насколько жирная)</a:t>
            </a:r>
          </a:p>
          <a:p>
            <a:r>
              <a:rPr lang="ru-RU" dirty="0"/>
              <a:t>симметричность</a:t>
            </a:r>
          </a:p>
          <a:p>
            <a:pPr lvl="1"/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5" name="Рисунок 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7EBB967-B998-8D41-8591-0697F3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01" y="3351609"/>
            <a:ext cx="2501900" cy="25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5EAAF7-FDBB-E64B-A486-A7564E10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70" y="2913459"/>
            <a:ext cx="6286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  <a:endParaRPr lang="ru-RU" dirty="0"/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Например:</a:t>
            </a:r>
          </a:p>
          <a:p>
            <a:r>
              <a:rPr lang="ru-RU" dirty="0"/>
              <a:t>как выбрать алгоритм?</a:t>
            </a:r>
          </a:p>
          <a:p>
            <a:r>
              <a:rPr lang="ru-RU" dirty="0"/>
              <a:t>как выбрать </a:t>
            </a:r>
            <a:r>
              <a:rPr lang="ru-RU" dirty="0" err="1"/>
              <a:t>фичи</a:t>
            </a:r>
            <a:r>
              <a:rPr lang="ru-RU" dirty="0"/>
              <a:t>?</a:t>
            </a:r>
          </a:p>
          <a:p>
            <a:pPr lvl="1"/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40CF95-F8EF-434F-8928-8171869E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70" y="2913459"/>
            <a:ext cx="6286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ru-RU" dirty="0"/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Выбор тех или иных признаков — это, так называемый, </a:t>
            </a:r>
            <a:r>
              <a:rPr lang="en-US" dirty="0"/>
              <a:t>feature engineering</a:t>
            </a:r>
            <a:r>
              <a:rPr lang="ru-RU" dirty="0"/>
              <a:t>. Мы хотим добиться в этом автоматизма</a:t>
            </a:r>
          </a:p>
          <a:p>
            <a:pPr lvl="1"/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985F30-F433-4D43-B3A0-BD1C4039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45" y="3059202"/>
            <a:ext cx="8344509" cy="30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1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стоит за аппаратом НС</a:t>
            </a:r>
            <a:r>
              <a:rPr lang="en-US" dirty="0"/>
              <a:t>: </a:t>
            </a:r>
            <a:r>
              <a:rPr lang="ru-RU" dirty="0"/>
              <a:t>случайные величины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77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Хочется, чтобы в голове после теории вероятностей остались следующие моменты:</a:t>
            </a:r>
          </a:p>
          <a:p>
            <a:r>
              <a:rPr lang="ru-RU" dirty="0"/>
              <a:t>бывают дискретные случайные величины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бывают абсолютно непрерывные случайные величины</a:t>
            </a:r>
          </a:p>
          <a:p>
            <a:pPr lvl="1"/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4" name="Рисунок 3" descr="Изображение выглядит как текст, антенна&#10;&#10;Автоматически созданное описание">
            <a:extLst>
              <a:ext uri="{FF2B5EF4-FFF2-40B4-BE49-F238E27FC236}">
                <a16:creationId xmlns:a16="http://schemas.microsoft.com/office/drawing/2014/main" id="{21751487-BCF0-6842-8AAA-0D02BB86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3" y="3433479"/>
            <a:ext cx="4911251" cy="129823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41BAC8-55D0-CD49-A7FB-FEF743A7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49" y="5524500"/>
            <a:ext cx="4711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3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стоит за аппаратом НС</a:t>
            </a:r>
            <a:r>
              <a:rPr lang="en-US" dirty="0"/>
              <a:t>: </a:t>
            </a:r>
            <a:r>
              <a:rPr lang="ru-RU" dirty="0"/>
              <a:t>совместное распределение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607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Важное понятие — понятие совместного распределения.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Совместная вероятность — вероятность вероятность одновременного наступления событий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CA586F-A6FE-D74E-83BD-00B13D0A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3" y="2913459"/>
            <a:ext cx="952500" cy="4318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FC153D39-EDF7-8048-8693-DF692256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452416"/>
            <a:ext cx="6858000" cy="3111500"/>
          </a:xfrm>
          <a:prstGeom prst="rect">
            <a:avLst/>
          </a:prstGeom>
        </p:spPr>
      </p:pic>
      <p:sp>
        <p:nvSpPr>
          <p:cNvPr id="15" name="Объект 3">
            <a:extLst>
              <a:ext uri="{FF2B5EF4-FFF2-40B4-BE49-F238E27FC236}">
                <a16:creationId xmlns:a16="http://schemas.microsoft.com/office/drawing/2014/main" id="{009AACED-BF77-4048-B4F2-1C956BDB5F16}"/>
              </a:ext>
            </a:extLst>
          </p:cNvPr>
          <p:cNvSpPr txBox="1">
            <a:spLocks/>
          </p:cNvSpPr>
          <p:nvPr/>
        </p:nvSpPr>
        <p:spPr>
          <a:xfrm>
            <a:off x="1333500" y="3585766"/>
            <a:ext cx="10515600" cy="377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Независимость: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Маргинализация</a:t>
            </a:r>
            <a:r>
              <a:rPr lang="ru-RU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00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стоит за аппаратом НС</a:t>
            </a:r>
            <a:r>
              <a:rPr lang="en-US" dirty="0"/>
              <a:t>: </a:t>
            </a:r>
            <a:r>
              <a:rPr lang="ru-RU" dirty="0"/>
              <a:t>условная вероятность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Условная вероятность: вероятность наступления одного события, если известно, что произошло другое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Понятно, что теперь можно определить независимость и так: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6" name="Рисунок 5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42BC82DF-2C37-554D-85DF-4C281294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0" y="2927350"/>
            <a:ext cx="2501900" cy="10033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2D733F9-9DC8-B445-AE66-80A753EA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4829175"/>
            <a:ext cx="2222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5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Парадокс Монти-Холла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имеется три одинаковых шкатулки. В одной из них лежат деньги, а в других — нет. Вы наугад выбираете одну шкатулку, после чего ведущий открывает не выбранную игроком пустую шкатулку и предлагает вам поменять свой выбор. Имеет ли смысл менять выбор?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000C56CD-5987-1247-A581-7CECB443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3876675"/>
            <a:ext cx="4533900" cy="1104900"/>
          </a:xfrm>
          <a:prstGeom prst="rect">
            <a:avLst/>
          </a:prstGeom>
        </p:spPr>
      </p:pic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B3DC7619-3871-4C45-A6A8-509C1D31358E}"/>
              </a:ext>
            </a:extLst>
          </p:cNvPr>
          <p:cNvSpPr txBox="1">
            <a:spLocks/>
          </p:cNvSpPr>
          <p:nvPr/>
        </p:nvSpPr>
        <p:spPr>
          <a:xfrm>
            <a:off x="990600" y="482917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Предположим, что ведущий открыл одну из двух шкатулок до нашего выбора, тогда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B25304-B2B2-8344-8425-4CB569F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5899944"/>
            <a:ext cx="4127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7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Парадокс Монти-Холла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А что на самом деле? Ведущий открывает ту пустую шкатулку, которая не выбрана игроком. Значит, события «какую из шкатулок открыть» и «лежат ли деньги в выбранной шкатулке» — зависимые.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выбрана первая шкатулка, там лежат деньги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7C4FBE-853A-D241-B432-8117731A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4541043"/>
            <a:ext cx="8318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4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E17A8E-3BD6-FD45-97D2-535FE4AA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1393825"/>
            <a:ext cx="4508500" cy="1168400"/>
          </a:xfrm>
          <a:prstGeom prst="rect">
            <a:avLst/>
          </a:prstGeom>
        </p:spPr>
      </p:pic>
      <p:sp>
        <p:nvSpPr>
          <p:cNvPr id="14" name="Объект 3">
            <a:extLst>
              <a:ext uri="{FF2B5EF4-FFF2-40B4-BE49-F238E27FC236}">
                <a16:creationId xmlns:a16="http://schemas.microsoft.com/office/drawing/2014/main" id="{BF4C6637-028D-EA4D-ADC5-919025CA324D}"/>
              </a:ext>
            </a:extLst>
          </p:cNvPr>
          <p:cNvSpPr txBox="1">
            <a:spLocks/>
          </p:cNvSpPr>
          <p:nvPr/>
        </p:nvSpPr>
        <p:spPr>
          <a:xfrm>
            <a:off x="990600" y="2130425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некий тест на некоторую страшную болезнь имеет вероятность успеха</a:t>
            </a:r>
            <a:r>
              <a:rPr lang="en-US" dirty="0"/>
              <a:t> 0.95</a:t>
            </a:r>
            <a:r>
              <a:rPr lang="ru-RU" dirty="0"/>
              <a:t> — то есть как вероятность ложного срабатывания </a:t>
            </a:r>
            <a:r>
              <a:rPr lang="en-US" dirty="0"/>
              <a:t>(</a:t>
            </a:r>
            <a:r>
              <a:rPr lang="ru-RU" dirty="0"/>
              <a:t>1 род), так и вероятность пропуска больного (2 род) равна </a:t>
            </a:r>
            <a:r>
              <a:rPr lang="en-US" dirty="0"/>
              <a:t>0.05. </a:t>
            </a:r>
            <a:r>
              <a:rPr lang="ru-RU" dirty="0"/>
              <a:t>Пусть болезнь имеется у 1</a:t>
            </a:r>
            <a:r>
              <a:rPr lang="en-US" dirty="0"/>
              <a:t>% </a:t>
            </a:r>
            <a:r>
              <a:rPr lang="ru-RU" dirty="0"/>
              <a:t>опрошенных.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теперь человек получил положительный результат теста. Какова вероятность, что человек действительно болен?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8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D4191BEC-2141-7240-BD6C-5B3EB56421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BF4C6637-028D-EA4D-ADC5-919025CA324D}"/>
              </a:ext>
            </a:extLst>
          </p:cNvPr>
          <p:cNvSpPr txBox="1">
            <a:spLocks/>
          </p:cNvSpPr>
          <p:nvPr/>
        </p:nvSpPr>
        <p:spPr>
          <a:xfrm>
            <a:off x="990600" y="1293813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некий тест на некоторую страшную болезнь имеет вероятность успеха</a:t>
            </a:r>
            <a:r>
              <a:rPr lang="en-US" dirty="0"/>
              <a:t> 0.95</a:t>
            </a:r>
            <a:r>
              <a:rPr lang="ru-RU" dirty="0"/>
              <a:t> — то есть как вероятность ложного срабатывания </a:t>
            </a:r>
            <a:r>
              <a:rPr lang="en-US" dirty="0"/>
              <a:t>(</a:t>
            </a:r>
            <a:r>
              <a:rPr lang="ru-RU" dirty="0"/>
              <a:t>1 род), так и вероятность пропуска больного (2 род) равна </a:t>
            </a:r>
            <a:r>
              <a:rPr lang="en-US" dirty="0"/>
              <a:t>0.05. </a:t>
            </a:r>
            <a:r>
              <a:rPr lang="ru-RU" dirty="0"/>
              <a:t>Пусть болезнь имеется у 1</a:t>
            </a:r>
            <a:r>
              <a:rPr lang="en-US" dirty="0"/>
              <a:t>% </a:t>
            </a:r>
            <a:r>
              <a:rPr lang="ru-RU" dirty="0"/>
              <a:t>опрошенных.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Пусть теперь человек получил положительный результат теста. Какова вероятность, что человек действительно болен?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C550B4F-EFC1-A548-B6B5-AFE07C60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153694"/>
            <a:ext cx="7200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8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0B6-275D-3D48-95C1-561125E8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Пререквизиты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F8DFC-6D1E-4741-913A-6CD67E65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Неплохо бы знать что-то из линейной алгебры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Неплохо бы знать что-то из </a:t>
            </a:r>
            <a:r>
              <a:rPr lang="ru-RU" dirty="0" err="1"/>
              <a:t>матанализа</a:t>
            </a:r>
            <a:endParaRPr lang="ru-RU" dirty="0"/>
          </a:p>
        </p:txBody>
      </p:sp>
      <p:pic>
        <p:nvPicPr>
          <p:cNvPr id="5" name="Рисунок 4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172E86A0-F18D-4B4E-9C05-D0C41510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89" y="2212594"/>
            <a:ext cx="2959100" cy="15113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4FED3298-7157-5F47-AC10-C0BE5E95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34" y="4499578"/>
            <a:ext cx="4038600" cy="901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F905D7-0059-2945-83F6-69F6AC5F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67" y="3228312"/>
            <a:ext cx="42425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1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Парадокс Монти-Холла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7C4FBE-853A-D241-B432-8117731A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440656"/>
            <a:ext cx="8318500" cy="2108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A59290-8531-064B-853D-822F0C2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3660775"/>
            <a:ext cx="7099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7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D9EFFA-0DD4-3F4D-9554-8CE29A26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345407"/>
            <a:ext cx="4902200" cy="977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61A491-0D99-9C47-A5C3-364D9F14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576116"/>
            <a:ext cx="1016000" cy="2590800"/>
          </a:xfrm>
          <a:prstGeom prst="rect">
            <a:avLst/>
          </a:prstGeom>
        </p:spPr>
      </p:pic>
      <p:sp>
        <p:nvSpPr>
          <p:cNvPr id="11" name="Объект 3">
            <a:extLst>
              <a:ext uri="{FF2B5EF4-FFF2-40B4-BE49-F238E27FC236}">
                <a16:creationId xmlns:a16="http://schemas.microsoft.com/office/drawing/2014/main" id="{29C4CCB6-C28A-B841-9F13-9C8F08BFE88F}"/>
              </a:ext>
            </a:extLst>
          </p:cNvPr>
          <p:cNvSpPr txBox="1">
            <a:spLocks/>
          </p:cNvSpPr>
          <p:nvPr/>
        </p:nvSpPr>
        <p:spPr>
          <a:xfrm>
            <a:off x="1524000" y="2599530"/>
            <a:ext cx="10668000" cy="47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ru-RU" dirty="0"/>
              <a:t>априорная вероятность (</a:t>
            </a:r>
            <a:r>
              <a:rPr lang="en-US" dirty="0"/>
              <a:t>prior probability)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2614EC74-7DA9-B143-9654-7E548C4253DA}"/>
              </a:ext>
            </a:extLst>
          </p:cNvPr>
          <p:cNvSpPr txBox="1">
            <a:spLocks/>
          </p:cNvSpPr>
          <p:nvPr/>
        </p:nvSpPr>
        <p:spPr>
          <a:xfrm>
            <a:off x="1524000" y="3311925"/>
            <a:ext cx="10668000" cy="47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ru-RU" dirty="0"/>
              <a:t>правдоподобие (</a:t>
            </a:r>
            <a:r>
              <a:rPr lang="en-US" dirty="0"/>
              <a:t>likelihood)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D066706D-20B8-A949-9C67-5AE455AC5ACC}"/>
              </a:ext>
            </a:extLst>
          </p:cNvPr>
          <p:cNvSpPr txBox="1">
            <a:spLocks/>
          </p:cNvSpPr>
          <p:nvPr/>
        </p:nvSpPr>
        <p:spPr>
          <a:xfrm>
            <a:off x="1524000" y="4022726"/>
            <a:ext cx="10668000" cy="47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ru-RU" dirty="0"/>
              <a:t>апостериорная вероятность </a:t>
            </a:r>
            <a:r>
              <a:rPr lang="en-US" dirty="0"/>
              <a:t>(posterior probability)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A9D5589F-8A7F-3C42-811D-B12B480D9A76}"/>
              </a:ext>
            </a:extLst>
          </p:cNvPr>
          <p:cNvSpPr txBox="1">
            <a:spLocks/>
          </p:cNvSpPr>
          <p:nvPr/>
        </p:nvSpPr>
        <p:spPr>
          <a:xfrm>
            <a:off x="1547812" y="4735715"/>
            <a:ext cx="10668000" cy="47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ru-RU" dirty="0"/>
              <a:t>вероятность данных (</a:t>
            </a:r>
            <a:r>
              <a:rPr lang="en-US" dirty="0"/>
              <a:t>evidence)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7210ED61-2519-E849-89F9-D63D2BD9AA77}"/>
              </a:ext>
            </a:extLst>
          </p:cNvPr>
          <p:cNvSpPr txBox="1">
            <a:spLocks/>
          </p:cNvSpPr>
          <p:nvPr/>
        </p:nvSpPr>
        <p:spPr>
          <a:xfrm>
            <a:off x="990600" y="4973443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МО по данным мы пытаемся подобрать параметры, наилучшим образом описывающие данные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54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Байеса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D9EFFA-0DD4-3F4D-9554-8CE29A26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345407"/>
            <a:ext cx="4902200" cy="977900"/>
          </a:xfrm>
          <a:prstGeom prst="rect">
            <a:avLst/>
          </a:prstGeom>
        </p:spPr>
      </p:pic>
      <p:sp>
        <p:nvSpPr>
          <p:cNvPr id="15" name="Объект 3">
            <a:extLst>
              <a:ext uri="{FF2B5EF4-FFF2-40B4-BE49-F238E27FC236}">
                <a16:creationId xmlns:a16="http://schemas.microsoft.com/office/drawing/2014/main" id="{7210ED61-2519-E849-89F9-D63D2BD9AA77}"/>
              </a:ext>
            </a:extLst>
          </p:cNvPr>
          <p:cNvSpPr txBox="1">
            <a:spLocks/>
          </p:cNvSpPr>
          <p:nvPr/>
        </p:nvSpPr>
        <p:spPr>
          <a:xfrm>
            <a:off x="990600" y="1874836"/>
            <a:ext cx="10668000" cy="1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МО по данным мы пытаемся подобрать параметры, наилучшим образом описывающие данные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2A5854-56D1-D342-9CAF-A7870805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3346448"/>
            <a:ext cx="5143500" cy="736600"/>
          </a:xfrm>
          <a:prstGeom prst="rect">
            <a:avLst/>
          </a:prstGeom>
        </p:spPr>
      </p:pic>
      <p:sp>
        <p:nvSpPr>
          <p:cNvPr id="16" name="Объект 3">
            <a:extLst>
              <a:ext uri="{FF2B5EF4-FFF2-40B4-BE49-F238E27FC236}">
                <a16:creationId xmlns:a16="http://schemas.microsoft.com/office/drawing/2014/main" id="{45F6AB40-2A2F-3942-AC1E-E822F833A934}"/>
              </a:ext>
            </a:extLst>
          </p:cNvPr>
          <p:cNvSpPr txBox="1">
            <a:spLocks/>
          </p:cNvSpPr>
          <p:nvPr/>
        </p:nvSpPr>
        <p:spPr>
          <a:xfrm>
            <a:off x="990600" y="3443281"/>
            <a:ext cx="10668000" cy="1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Предполагая независимость, получим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9B3BCE-46A2-1845-8A67-FEE5394E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4486275"/>
            <a:ext cx="7429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9E7F9235-6666-D34D-9B52-EDA4C730E4DB}"/>
              </a:ext>
            </a:extLst>
          </p:cNvPr>
          <p:cNvSpPr txBox="1">
            <a:spLocks/>
          </p:cNvSpPr>
          <p:nvPr/>
        </p:nvSpPr>
        <p:spPr>
          <a:xfrm>
            <a:off x="990600" y="1293813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Обучение модели — процесс опасный:</a:t>
            </a:r>
          </a:p>
          <a:p>
            <a:r>
              <a:rPr lang="ru-RU" dirty="0"/>
              <a:t>проверять модель на обучающем множестве — плохая идея</a:t>
            </a:r>
          </a:p>
          <a:p>
            <a:r>
              <a:rPr lang="ru-RU" dirty="0"/>
              <a:t>слишком часто проверять модель на тестовом множестве — плохая идея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025008-8B35-F44F-9DF9-30A2E9C9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3749675"/>
            <a:ext cx="68707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9E7F9235-6666-D34D-9B52-EDA4C730E4DB}"/>
              </a:ext>
            </a:extLst>
          </p:cNvPr>
          <p:cNvSpPr txBox="1">
            <a:spLocks/>
          </p:cNvSpPr>
          <p:nvPr/>
        </p:nvSpPr>
        <p:spPr>
          <a:xfrm>
            <a:off x="990600" y="1293813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Важно понимать что-то про моменты остановки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ADF81C-66E1-8546-8123-E5438702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3" y="2665413"/>
            <a:ext cx="5792014" cy="4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9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9E7F9235-6666-D34D-9B52-EDA4C730E4DB}"/>
              </a:ext>
            </a:extLst>
          </p:cNvPr>
          <p:cNvSpPr txBox="1">
            <a:spLocks/>
          </p:cNvSpPr>
          <p:nvPr/>
        </p:nvSpPr>
        <p:spPr>
          <a:xfrm>
            <a:off x="990600" y="1293813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Разумнее делить набор данных, скажем, на 3 части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EFC02A-0D1A-FB4C-98F9-BDA75986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75" y="2719388"/>
            <a:ext cx="7038050" cy="37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28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К-блочная 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9E7F9235-6666-D34D-9B52-EDA4C730E4DB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ru-RU" sz="2800" dirty="0"/>
              <a:t>Полезным бывает так называемая К-блочная кросс-</a:t>
            </a:r>
            <a:r>
              <a:rPr lang="ru-RU" sz="2800" dirty="0" err="1"/>
              <a:t>валидация</a:t>
            </a:r>
            <a:r>
              <a:rPr lang="ru-RU" sz="2800" dirty="0"/>
              <a:t>. Например, оно позволяет устранить проблему неравномерности вхождений в тренировочную-тестовую части</a:t>
            </a:r>
            <a:endParaRPr lang="en-US" sz="2800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34E5CA-77F7-4A4E-9759-5F8E7B3D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854722"/>
            <a:ext cx="6210552" cy="3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5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14EDFD-733D-524F-86EE-9A6EF982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75" y="1402556"/>
            <a:ext cx="9587449" cy="3326606"/>
          </a:xfrm>
          <a:prstGeom prst="rect">
            <a:avLst/>
          </a:prstGeom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E7559EED-693D-6540-9D6B-105C3C0CDF59}"/>
              </a:ext>
            </a:extLst>
          </p:cNvPr>
          <p:cNvSpPr txBox="1">
            <a:spLocks/>
          </p:cNvSpPr>
          <p:nvPr/>
        </p:nvSpPr>
        <p:spPr>
          <a:xfrm>
            <a:off x="685800" y="4341018"/>
            <a:ext cx="106680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ru-RU" sz="2800" dirty="0"/>
              <a:t>Один из возможных выходов — использование </a:t>
            </a:r>
            <a:r>
              <a:rPr lang="ru-RU" sz="2800" dirty="0" err="1"/>
              <a:t>регуляризаторов</a:t>
            </a:r>
            <a:endParaRPr lang="en-US" sz="2800" dirty="0"/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11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5B3C8-CB61-CB47-9BF0-27B78815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39" y="1363662"/>
            <a:ext cx="6252122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1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в МО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13DFFE8D-45BE-6D40-AD0D-2E70DE8718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8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7D125F0-9DFC-6D44-A02D-2C3B2C921F4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7CA972-9B0A-E045-8E14-45780F4D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733550"/>
            <a:ext cx="7353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0B6-275D-3D48-95C1-561125E8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истории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F8DFC-6D1E-4741-913A-6CD67E65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Середина 2000-ых — начало революции в мире НС</a:t>
            </a:r>
          </a:p>
          <a:p>
            <a:r>
              <a:rPr lang="ru-RU" dirty="0"/>
              <a:t>2005-2006 — Джеффри </a:t>
            </a:r>
            <a:r>
              <a:rPr lang="ru-RU" dirty="0" err="1"/>
              <a:t>Хинтон</a:t>
            </a:r>
            <a:r>
              <a:rPr lang="ru-RU" dirty="0"/>
              <a:t> (университет Торонто), </a:t>
            </a:r>
            <a:r>
              <a:rPr lang="ru-RU" dirty="0" err="1"/>
              <a:t>Йшуа</a:t>
            </a:r>
            <a:r>
              <a:rPr lang="ru-RU" dirty="0"/>
              <a:t> Бенджи (университет Монреаля) — научились обучать глубокие НС</a:t>
            </a:r>
          </a:p>
          <a:p>
            <a:r>
              <a:rPr lang="ru-RU" dirty="0"/>
              <a:t>Факт: результаты группы </a:t>
            </a:r>
            <a:r>
              <a:rPr lang="ru-RU" dirty="0" err="1"/>
              <a:t>Хинтона</a:t>
            </a:r>
            <a:r>
              <a:rPr lang="ru-RU" dirty="0"/>
              <a:t> сильно улучшили успехи в распознавании речи</a:t>
            </a:r>
          </a:p>
          <a:p>
            <a:r>
              <a:rPr lang="ru-RU" dirty="0"/>
              <a:t>Идеи НС, однако, появились в 80-90-ых годах прошлого века</a:t>
            </a:r>
          </a:p>
        </p:txBody>
      </p:sp>
    </p:spTree>
    <p:extLst>
      <p:ext uri="{BB962C8B-B14F-4D97-AF65-F5344CB8AC3E}">
        <p14:creationId xmlns:p14="http://schemas.microsoft.com/office/powerpoint/2010/main" val="1841792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54CC8-2A4B-3444-A410-AA3B2724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работа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048759-9041-F44D-8800-B757F27A7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/drive/1QxLTmfry5ntcFZOIhG5EEyA3GK6NW7KS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92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0B6-275D-3D48-95C1-561125E8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истории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F8DFC-6D1E-4741-913A-6CD67E65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Джон </a:t>
            </a:r>
            <a:r>
              <a:rPr lang="ru-RU" dirty="0" err="1"/>
              <a:t>Денкер</a:t>
            </a:r>
            <a:r>
              <a:rPr lang="ru-RU" dirty="0"/>
              <a:t>, 1994 г.</a:t>
            </a:r>
          </a:p>
          <a:p>
            <a:pPr marL="0" indent="0" algn="ctr">
              <a:buNone/>
            </a:pPr>
            <a:r>
              <a:rPr lang="ru-RU" dirty="0"/>
              <a:t>«Нейронные сети — это второй лучший способ сделать практически что угодно»</a:t>
            </a:r>
          </a:p>
          <a:p>
            <a:r>
              <a:rPr lang="ru-RU" dirty="0"/>
              <a:t>Однако, проблемы с обучением</a:t>
            </a:r>
          </a:p>
          <a:p>
            <a:r>
              <a:rPr lang="ru-RU" dirty="0"/>
              <a:t>Популярность: </a:t>
            </a:r>
            <a:r>
              <a:rPr lang="en-US" dirty="0"/>
              <a:t>kernel methods (e.g., kernel trick), Bayesian networks</a:t>
            </a:r>
          </a:p>
          <a:p>
            <a:r>
              <a:rPr lang="ru-RU" dirty="0" err="1"/>
              <a:t>Хинтон</a:t>
            </a:r>
            <a:r>
              <a:rPr lang="ru-RU" dirty="0"/>
              <a:t> совершил прорыв: </a:t>
            </a:r>
            <a:r>
              <a:rPr lang="ru-RU" dirty="0" err="1"/>
              <a:t>предобучение</a:t>
            </a:r>
            <a:r>
              <a:rPr lang="ru-RU" dirty="0"/>
              <a:t> без учителя</a:t>
            </a:r>
          </a:p>
          <a:p>
            <a:pPr lvl="1"/>
            <a:r>
              <a:rPr lang="ru-RU" dirty="0"/>
              <a:t>сначала  сеть обучается на большом наборе неразмеченных данных</a:t>
            </a:r>
          </a:p>
          <a:p>
            <a:pPr lvl="1"/>
            <a:r>
              <a:rPr lang="ru-RU" dirty="0"/>
              <a:t>потом сеть </a:t>
            </a:r>
            <a:r>
              <a:rPr lang="ru-RU" dirty="0" err="1"/>
              <a:t>дообучается</a:t>
            </a:r>
            <a:r>
              <a:rPr lang="ru-RU" dirty="0"/>
              <a:t> на более маленьком наборе размеченных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42F31-7399-BB44-9E16-C51577C6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46" y="150312"/>
            <a:ext cx="6096358" cy="22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0B6-275D-3D48-95C1-561125E8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истории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F8DFC-6D1E-4741-913A-6CD67E65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Например: хотим научить сеть распознавать лица</a:t>
            </a:r>
          </a:p>
          <a:p>
            <a:pPr lvl="1"/>
            <a:r>
              <a:rPr lang="ru-RU" dirty="0"/>
              <a:t>сначала заставим сеть смотреть на много разных лиц — таких фотографий море</a:t>
            </a:r>
          </a:p>
          <a:p>
            <a:pPr lvl="1"/>
            <a:r>
              <a:rPr lang="ru-RU" dirty="0"/>
              <a:t>потом </a:t>
            </a:r>
            <a:r>
              <a:rPr lang="ru-RU" dirty="0" err="1"/>
              <a:t>дообучим</a:t>
            </a:r>
            <a:r>
              <a:rPr lang="ru-RU" dirty="0"/>
              <a:t> сеть на небольшом количестве размеченных данных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Сейчас используется симбиоз многих идей, но об этом позже</a:t>
            </a:r>
          </a:p>
        </p:txBody>
      </p:sp>
    </p:spTree>
    <p:extLst>
      <p:ext uri="{BB962C8B-B14F-4D97-AF65-F5344CB8AC3E}">
        <p14:creationId xmlns:p14="http://schemas.microsoft.com/office/powerpoint/2010/main" val="304643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о терминологии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4BD6718-D764-4045-B45F-4B495B81A0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ru-RU" dirty="0"/>
                  <a:t>Томас Митчелл: «Компьютерная программа обучается по мере накопления опыта относительно некоторого класса задач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и целевой 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если качество решения этих задач (относительно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 </a:t>
                </a:r>
                <a:r>
                  <a:rPr lang="ru-RU" dirty="0"/>
                  <a:t>улучшается с получением нового опыта</a:t>
                </a:r>
              </a:p>
              <a:p>
                <a:r>
                  <a:rPr lang="ru-RU" dirty="0"/>
                  <a:t>Что здесь видим? </a:t>
                </a:r>
              </a:p>
              <a:p>
                <a:pPr lvl="1"/>
                <a:r>
                  <a:rPr lang="ru-RU" dirty="0"/>
                  <a:t>Центральное место — целевая функция, не данные (хотя, и они)</a:t>
                </a:r>
              </a:p>
              <a:p>
                <a:pPr lvl="1"/>
                <a:r>
                  <a:rPr lang="ru-RU" dirty="0"/>
                  <a:t>Задача «научить компьютер читать». И что из такой постановки понятно?</a:t>
                </a:r>
              </a:p>
              <a:p>
                <a:pPr lvl="2"/>
                <a:r>
                  <a:rPr lang="ru-RU" dirty="0"/>
                  <a:t>Уметь озвучить прочитанное?</a:t>
                </a:r>
              </a:p>
              <a:p>
                <a:pPr lvl="2"/>
                <a:r>
                  <a:rPr lang="ru-RU" dirty="0"/>
                  <a:t>Уметь ответить на вопросы по прочитанному?</a:t>
                </a:r>
              </a:p>
              <a:p>
                <a:pPr lvl="2"/>
                <a:r>
                  <a:rPr lang="ru-RU" dirty="0"/>
                  <a:t>Показать похожие материалы в </a:t>
                </a:r>
                <a:r>
                  <a:rPr lang="en-US" dirty="0"/>
                  <a:t>Wiki?</a:t>
                </a:r>
              </a:p>
              <a:p>
                <a:pPr lvl="2"/>
                <a:r>
                  <a:rPr lang="ru-RU" dirty="0"/>
                  <a:t>Сделать синтаксический разбор предложения?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4BD6718-D764-4045-B45F-4B495B81A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67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Пришел, увидел, победил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6A6F63-7A0B-F14C-BFF3-0A6A4789F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AI effect: </a:t>
            </a:r>
          </a:p>
          <a:p>
            <a:r>
              <a:rPr lang="en-US" dirty="0"/>
              <a:t>“Every time we figure out a piece of it, it stops being magical; we say, ‘Oh, that's just a computation’”, Rodney Brooks</a:t>
            </a:r>
          </a:p>
          <a:p>
            <a:r>
              <a:rPr lang="en-US" dirty="0"/>
              <a:t>“A problem that proponents of AI regularly face is this: When we know how a machine does something ‘intelligent’, it ceases to be regarded as intelligent. If I beat the world's chess champion, I'd be regarded as highly bright.”</a:t>
            </a:r>
          </a:p>
          <a:p>
            <a:r>
              <a:rPr lang="en-US" dirty="0"/>
              <a:t>AI is whatever hasn't been done yet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Типа: решили задачу — стало неинтересно, </a:t>
            </a:r>
            <a:r>
              <a:rPr lang="en-US" dirty="0"/>
              <a:t>software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95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366F7-40A4-9E4D-9780-8EB050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Шахматы</a:t>
            </a:r>
          </a:p>
        </p:txBody>
      </p:sp>
      <p:pic>
        <p:nvPicPr>
          <p:cNvPr id="5" name="Объект 4" descr="Изображение выглядит как человек, стена, внутренний, мальчик&#10;&#10;Автоматически созданное описание">
            <a:extLst>
              <a:ext uri="{FF2B5EF4-FFF2-40B4-BE49-F238E27FC236}">
                <a16:creationId xmlns:a16="http://schemas.microsoft.com/office/drawing/2014/main" id="{A20C98AC-B023-F74D-93DB-30BEAF139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64" y="1690688"/>
            <a:ext cx="6423403" cy="4351338"/>
          </a:xfrm>
        </p:spPr>
      </p:pic>
      <p:sp>
        <p:nvSpPr>
          <p:cNvPr id="6" name="Объект 3">
            <a:extLst>
              <a:ext uri="{FF2B5EF4-FFF2-40B4-BE49-F238E27FC236}">
                <a16:creationId xmlns:a16="http://schemas.microsoft.com/office/drawing/2014/main" id="{DEEF85C5-B98E-1E4D-A862-A077D69A130C}"/>
              </a:ext>
            </a:extLst>
          </p:cNvPr>
          <p:cNvSpPr txBox="1">
            <a:spLocks/>
          </p:cNvSpPr>
          <p:nvPr/>
        </p:nvSpPr>
        <p:spPr>
          <a:xfrm>
            <a:off x="7565720" y="1825625"/>
            <a:ext cx="37880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Какие-то заурядные задачи, </a:t>
            </a:r>
            <a:r>
              <a:rPr lang="ru-RU" dirty="0" err="1"/>
              <a:t>касаемые</a:t>
            </a:r>
            <a:r>
              <a:rPr lang="ru-RU" dirty="0"/>
              <a:t> шахмат, давно умеем решать: тупо счет</a:t>
            </a:r>
          </a:p>
        </p:txBody>
      </p:sp>
    </p:spTree>
    <p:extLst>
      <p:ext uri="{BB962C8B-B14F-4D97-AF65-F5344CB8AC3E}">
        <p14:creationId xmlns:p14="http://schemas.microsoft.com/office/powerpoint/2010/main" val="3514257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1184</Words>
  <Application>Microsoft Macintosh PowerPoint</Application>
  <PresentationFormat>Широкоэкранный</PresentationFormat>
  <Paragraphs>207</Paragraphs>
  <Slides>40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Тема Office</vt:lpstr>
      <vt:lpstr>Глубокое обучение</vt:lpstr>
      <vt:lpstr>Немного о курсе</vt:lpstr>
      <vt:lpstr>Пререквизиты</vt:lpstr>
      <vt:lpstr>Немного истории</vt:lpstr>
      <vt:lpstr>Немного истории</vt:lpstr>
      <vt:lpstr>Немного истории</vt:lpstr>
      <vt:lpstr>Немного о терминологии</vt:lpstr>
      <vt:lpstr>Пришел, увидел, победил</vt:lpstr>
      <vt:lpstr>Шахматы</vt:lpstr>
      <vt:lpstr>OCR (optical character recognition)</vt:lpstr>
      <vt:lpstr>Re-актуальность</vt:lpstr>
      <vt:lpstr>Cat/dog model task</vt:lpstr>
      <vt:lpstr>Cat/dog model task difficulties</vt:lpstr>
      <vt:lpstr>Это не ради фана</vt:lpstr>
      <vt:lpstr>Еще задачи</vt:lpstr>
      <vt:lpstr>Еще задачи</vt:lpstr>
      <vt:lpstr>Универсальность</vt:lpstr>
      <vt:lpstr>Известная картинка</vt:lpstr>
      <vt:lpstr>Набор данных в ML</vt:lpstr>
      <vt:lpstr>MNIST</vt:lpstr>
      <vt:lpstr>MNIST</vt:lpstr>
      <vt:lpstr>Feature engineering</vt:lpstr>
      <vt:lpstr>Что стоит за аппаратом НС: случайные величины</vt:lpstr>
      <vt:lpstr>Что стоит за аппаратом НС: совместное распределение</vt:lpstr>
      <vt:lpstr>Что стоит за аппаратом НС: условная вероятность</vt:lpstr>
      <vt:lpstr>Парадокс Монти-Холла</vt:lpstr>
      <vt:lpstr>Парадокс Монти-Холла</vt:lpstr>
      <vt:lpstr>Теорема Байеса</vt:lpstr>
      <vt:lpstr>Теорема Байеса</vt:lpstr>
      <vt:lpstr>Парадокс Монти-Холла</vt:lpstr>
      <vt:lpstr>Теорема Байеса в МО</vt:lpstr>
      <vt:lpstr>Теорема Байеса в МО</vt:lpstr>
      <vt:lpstr>Обучение и переобучение в МО</vt:lpstr>
      <vt:lpstr>Обучение и переобучение в МО</vt:lpstr>
      <vt:lpstr>Обучение и переобучение в МО</vt:lpstr>
      <vt:lpstr>К-блочная валидация</vt:lpstr>
      <vt:lpstr>Переобучение в МО</vt:lpstr>
      <vt:lpstr>Переобучение в МО</vt:lpstr>
      <vt:lpstr>Переобучение в МО</vt:lpstr>
      <vt:lpstr>Лабораторная работа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Глубокое обучение</dc:title>
  <dc:creator>Бойцев Антон Александрович</dc:creator>
  <cp:lastModifiedBy>Бойцев Антон Александрович</cp:lastModifiedBy>
  <cp:revision>31</cp:revision>
  <dcterms:created xsi:type="dcterms:W3CDTF">2021-11-30T10:15:55Z</dcterms:created>
  <dcterms:modified xsi:type="dcterms:W3CDTF">2021-12-01T16:08:12Z</dcterms:modified>
</cp:coreProperties>
</file>